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62" r:id="rId2"/>
    <p:sldId id="257" r:id="rId3"/>
    <p:sldId id="269" r:id="rId4"/>
    <p:sldId id="270" r:id="rId5"/>
    <p:sldId id="271" r:id="rId6"/>
    <p:sldId id="258" r:id="rId7"/>
    <p:sldId id="284" r:id="rId8"/>
    <p:sldId id="285" r:id="rId9"/>
    <p:sldId id="260" r:id="rId10"/>
    <p:sldId id="281" r:id="rId11"/>
    <p:sldId id="272" r:id="rId12"/>
    <p:sldId id="274" r:id="rId13"/>
    <p:sldId id="282" r:id="rId14"/>
    <p:sldId id="283" r:id="rId15"/>
    <p:sldId id="275" r:id="rId16"/>
    <p:sldId id="278" r:id="rId17"/>
    <p:sldId id="279" r:id="rId18"/>
    <p:sldId id="264" r:id="rId19"/>
    <p:sldId id="263" r:id="rId20"/>
    <p:sldId id="276" r:id="rId21"/>
    <p:sldId id="277" r:id="rId22"/>
    <p:sldId id="280" r:id="rId23"/>
    <p:sldId id="261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현수" initials="이" lastIdx="5" clrIdx="0">
    <p:extLst>
      <p:ext uri="{19B8F6BF-5375-455C-9EA6-DF929625EA0E}">
        <p15:presenceInfo xmlns:p15="http://schemas.microsoft.com/office/powerpoint/2012/main" userId="1f137f337972eb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1" autoAdjust="0"/>
    <p:restoredTop sz="94660"/>
  </p:normalViewPr>
  <p:slideViewPr>
    <p:cSldViewPr snapToGrid="0">
      <p:cViewPr varScale="1">
        <p:scale>
          <a:sx n="47" d="100"/>
          <a:sy n="47" d="100"/>
        </p:scale>
        <p:origin x="24" y="9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9T00:22:25.655" idx="1">
    <p:pos x="6745" y="330"/>
    <p:text>2^2048-1 약 1.797693134862315907729305190789 * 10^308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9T00:37:42.013" idx="2">
    <p:pos x="3234" y="169"/>
    <p:text>처음 4바이트를 제외하고 RSA 개인키 B를 암호화하여 저장한 파일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9T12:10:41.533" idx="3">
    <p:pos x="7075" y="382"/>
    <p:text>http://fngs.kr/archives/353</p:text>
    <p:extLst>
      <p:ext uri="{C676402C-5697-4E1C-873F-D02D1690AC5C}">
        <p15:threadingInfo xmlns:p15="http://schemas.microsoft.com/office/powerpoint/2012/main" timeZoneBias="-540"/>
      </p:ext>
    </p:extLst>
  </p:cm>
  <p:cm authorId="1" dt="2018-03-09T12:13:33.786" idx="5">
    <p:pos x="7063" y="778"/>
    <p:text>http://story.malwares.com/78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드림고딕4" panose="02020600000000000000" pitchFamily="18" charset="-127"/>
                <a:ea typeface="a드림고딕4" panose="02020600000000000000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드림고딕4" panose="02020600000000000000" pitchFamily="18" charset="-127"/>
                <a:ea typeface="a드림고딕4" panose="02020600000000000000" pitchFamily="18" charset="-127"/>
              </a:defRPr>
            </a:lvl1pPr>
          </a:lstStyle>
          <a:p>
            <a:fld id="{2C83AC9A-86D9-4B4E-B576-28351F950FBA}" type="datetimeFigureOut">
              <a:rPr lang="ko-KR" altLang="en-US" smtClean="0"/>
              <a:pPr/>
              <a:t>2018-03-09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드림고딕4" panose="02020600000000000000" pitchFamily="18" charset="-127"/>
                <a:ea typeface="a드림고딕4" panose="02020600000000000000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드림고딕4" panose="02020600000000000000" pitchFamily="18" charset="-127"/>
                <a:ea typeface="a드림고딕4" panose="02020600000000000000" pitchFamily="18" charset="-127"/>
              </a:defRPr>
            </a:lvl1pPr>
          </a:lstStyle>
          <a:p>
            <a:fld id="{19576214-2A83-496D-A20A-10F1D3A5510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3981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a드림고딕4" panose="02020600000000000000" pitchFamily="18" charset="-127"/>
        <a:ea typeface="a드림고딕4" panose="02020600000000000000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드림고딕4" panose="02020600000000000000" pitchFamily="18" charset="-127"/>
        <a:ea typeface="a드림고딕4" panose="02020600000000000000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드림고딕4" panose="02020600000000000000" pitchFamily="18" charset="-127"/>
        <a:ea typeface="a드림고딕4" panose="02020600000000000000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드림고딕4" panose="02020600000000000000" pitchFamily="18" charset="-127"/>
        <a:ea typeface="a드림고딕4" panose="02020600000000000000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드림고딕4" panose="02020600000000000000" pitchFamily="18" charset="-127"/>
        <a:ea typeface="a드림고딕4" panose="02020600000000000000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607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247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BD87C1-0BC4-46C1-BC42-F0FCC3C144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025DE3-6D6B-4B12-891C-9054ED74C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BC4F18-7A23-404A-89E2-9BA16123A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5D0B-2F5D-41C4-A19D-0BB87B5B47DD}" type="datetimeFigureOut">
              <a:rPr lang="ko-KR" altLang="en-US" smtClean="0"/>
              <a:t>2018-03-09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557493-E48B-4008-A919-5B686BDCA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A414E0-7634-4985-9EB7-6A6649370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8FFE6-664B-4DA2-9792-AE1792A4D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196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8ED496-7B90-4E08-AE37-A6084F1BA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18F371-F111-4298-81BD-7452988788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6540E4-A1DA-4B19-8A4C-473229C02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5D0B-2F5D-41C4-A19D-0BB87B5B47DD}" type="datetimeFigureOut">
              <a:rPr lang="ko-KR" altLang="en-US" smtClean="0"/>
              <a:t>2018-03-09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B2D391-1FC2-4A85-ABE8-821A7173F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875096-1AAE-4800-9C1A-7C4F04FEB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8FFE6-664B-4DA2-9792-AE1792A4D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164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DAF84AF-CFD5-4D78-A1B0-3BACDB9ED6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146903-71C3-4814-9C44-7E2258A27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B16741-85E3-4ACD-9710-19E2FEC70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5D0B-2F5D-41C4-A19D-0BB87B5B47DD}" type="datetimeFigureOut">
              <a:rPr lang="ko-KR" altLang="en-US" smtClean="0"/>
              <a:t>2018-03-09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3F4E76-32D5-403E-96DE-33902949B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D9B48D-A5CC-4CD7-B9DD-B0CC15181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8FFE6-664B-4DA2-9792-AE1792A4D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2790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키워드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3078385" y="1938736"/>
            <a:ext cx="8617297" cy="398082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sz="816" spc="-27" baseline="0">
                <a:latin typeface="나눔고딕" pitchFamily="50" charset="-127"/>
                <a:ea typeface="나눔고딕" pitchFamily="50" charset="-127"/>
              </a:defRPr>
            </a:lvl1pPr>
          </a:lstStyle>
          <a:p>
            <a:pPr lvl="0"/>
            <a:r>
              <a:rPr lang="ko-KR" altLang="en-US" dirty="0"/>
              <a:t>항목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" name="텍스트 개체 틀 8"/>
          <p:cNvSpPr>
            <a:spLocks noGrp="1"/>
          </p:cNvSpPr>
          <p:nvPr>
            <p:ph type="body" sz="quarter" idx="11" hasCustomPrompt="1"/>
          </p:nvPr>
        </p:nvSpPr>
        <p:spPr>
          <a:xfrm>
            <a:off x="3078385" y="3627701"/>
            <a:ext cx="8617297" cy="398082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sz="816" spc="-27" baseline="0">
                <a:latin typeface="나눔고딕" pitchFamily="50" charset="-127"/>
                <a:ea typeface="나눔고딕" pitchFamily="50" charset="-127"/>
              </a:defRPr>
            </a:lvl1pPr>
          </a:lstStyle>
          <a:p>
            <a:pPr lvl="0"/>
            <a:r>
              <a:rPr lang="ko-KR" altLang="en-US" dirty="0"/>
              <a:t>항목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1" name="텍스트 개체 틀 8"/>
          <p:cNvSpPr>
            <a:spLocks noGrp="1"/>
          </p:cNvSpPr>
          <p:nvPr>
            <p:ph type="body" sz="quarter" idx="12" hasCustomPrompt="1"/>
          </p:nvPr>
        </p:nvSpPr>
        <p:spPr>
          <a:xfrm>
            <a:off x="3078385" y="5250433"/>
            <a:ext cx="8617297" cy="398082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sz="816" spc="-27" baseline="0">
                <a:latin typeface="나눔고딕" pitchFamily="50" charset="-127"/>
                <a:ea typeface="나눔고딕" pitchFamily="50" charset="-127"/>
              </a:defRPr>
            </a:lvl1pPr>
          </a:lstStyle>
          <a:p>
            <a:pPr lvl="0"/>
            <a:r>
              <a:rPr lang="ko-KR" altLang="en-US" dirty="0"/>
              <a:t>항목 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3" name="제목 1"/>
          <p:cNvSpPr>
            <a:spLocks noGrp="1"/>
          </p:cNvSpPr>
          <p:nvPr>
            <p:ph type="title" hasCustomPrompt="1"/>
          </p:nvPr>
        </p:nvSpPr>
        <p:spPr>
          <a:xfrm>
            <a:off x="410451" y="359170"/>
            <a:ext cx="4998946" cy="2904246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ts val="3991"/>
              </a:lnSpc>
              <a:defRPr sz="3719" spc="100" baseline="0">
                <a:solidFill>
                  <a:srgbClr val="E84659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 dirty="0"/>
              <a:t>제목</a:t>
            </a:r>
          </a:p>
        </p:txBody>
      </p:sp>
      <p:cxnSp>
        <p:nvCxnSpPr>
          <p:cNvPr id="25" name="직선 연결선 24"/>
          <p:cNvCxnSpPr/>
          <p:nvPr userDrawn="1"/>
        </p:nvCxnSpPr>
        <p:spPr>
          <a:xfrm>
            <a:off x="5541092" y="1938736"/>
            <a:ext cx="2052257" cy="1440"/>
          </a:xfrm>
          <a:prstGeom prst="line">
            <a:avLst/>
          </a:prstGeom>
          <a:ln w="3810">
            <a:solidFill>
              <a:srgbClr val="BCC1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 userDrawn="1"/>
        </p:nvCxnSpPr>
        <p:spPr>
          <a:xfrm>
            <a:off x="5541092" y="3627702"/>
            <a:ext cx="2052257" cy="1440"/>
          </a:xfrm>
          <a:prstGeom prst="line">
            <a:avLst/>
          </a:prstGeom>
          <a:ln w="3810">
            <a:solidFill>
              <a:srgbClr val="BCC1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 userDrawn="1"/>
        </p:nvCxnSpPr>
        <p:spPr>
          <a:xfrm>
            <a:off x="5513179" y="5250433"/>
            <a:ext cx="2052257" cy="1440"/>
          </a:xfrm>
          <a:prstGeom prst="line">
            <a:avLst/>
          </a:prstGeom>
          <a:ln w="3810">
            <a:solidFill>
              <a:srgbClr val="BCC1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텍스트 개체 틀 30"/>
          <p:cNvSpPr>
            <a:spLocks noGrp="1"/>
          </p:cNvSpPr>
          <p:nvPr>
            <p:ph type="body" sz="quarter" idx="14" hasCustomPrompt="1"/>
          </p:nvPr>
        </p:nvSpPr>
        <p:spPr>
          <a:xfrm>
            <a:off x="3078385" y="2435491"/>
            <a:ext cx="8617297" cy="112740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993"/>
              </a:lnSpc>
              <a:buNone/>
              <a:defRPr sz="3809" b="1" baseline="0"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en-US" altLang="ko-KR" dirty="0"/>
              <a:t>Keyword </a:t>
            </a:r>
            <a:endParaRPr lang="ko-KR" altLang="en-US" dirty="0"/>
          </a:p>
        </p:txBody>
      </p:sp>
      <p:sp>
        <p:nvSpPr>
          <p:cNvPr id="32" name="텍스트 개체 틀 30"/>
          <p:cNvSpPr>
            <a:spLocks noGrp="1"/>
          </p:cNvSpPr>
          <p:nvPr>
            <p:ph type="body" sz="quarter" idx="15" hasCustomPrompt="1"/>
          </p:nvPr>
        </p:nvSpPr>
        <p:spPr>
          <a:xfrm>
            <a:off x="3078385" y="4157573"/>
            <a:ext cx="8617297" cy="112740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993"/>
              </a:lnSpc>
              <a:buNone/>
              <a:defRPr sz="3809" b="1" baseline="0"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en-US" altLang="ko-KR" dirty="0"/>
              <a:t>Keyword</a:t>
            </a:r>
            <a:endParaRPr lang="ko-KR" altLang="en-US" dirty="0"/>
          </a:p>
        </p:txBody>
      </p:sp>
      <p:sp>
        <p:nvSpPr>
          <p:cNvPr id="33" name="텍스트 개체 틀 30"/>
          <p:cNvSpPr>
            <a:spLocks noGrp="1"/>
          </p:cNvSpPr>
          <p:nvPr>
            <p:ph type="body" sz="quarter" idx="16" hasCustomPrompt="1"/>
          </p:nvPr>
        </p:nvSpPr>
        <p:spPr>
          <a:xfrm>
            <a:off x="3078385" y="5730597"/>
            <a:ext cx="8617297" cy="112648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993"/>
              </a:lnSpc>
              <a:buNone/>
              <a:defRPr sz="3809" b="1" baseline="0"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en-US" altLang="ko-KR" dirty="0"/>
              <a:t>Keyword</a:t>
            </a:r>
            <a:endParaRPr lang="ko-KR" altLang="en-US" dirty="0"/>
          </a:p>
        </p:txBody>
      </p:sp>
      <p:pic>
        <p:nvPicPr>
          <p:cNvPr id="34" name="그림 33" descr="arrow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968472" y="713408"/>
            <a:ext cx="1485178" cy="728573"/>
          </a:xfrm>
          <a:prstGeom prst="rect">
            <a:avLst/>
          </a:prstGeom>
        </p:spPr>
      </p:pic>
      <p:sp>
        <p:nvSpPr>
          <p:cNvPr id="38" name="텍스트 개체 틀 28"/>
          <p:cNvSpPr>
            <a:spLocks noGrp="1"/>
          </p:cNvSpPr>
          <p:nvPr>
            <p:ph type="body" sz="quarter" idx="13" hasCustomPrompt="1"/>
          </p:nvPr>
        </p:nvSpPr>
        <p:spPr>
          <a:xfrm>
            <a:off x="410451" y="3460683"/>
            <a:ext cx="2539396" cy="178975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998"/>
              </a:lnSpc>
              <a:buNone/>
              <a:defRPr sz="907" baseline="0">
                <a:solidFill>
                  <a:srgbClr val="E84659"/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pPr lvl="0"/>
            <a:r>
              <a:rPr lang="ko-KR" altLang="en-US" dirty="0"/>
              <a:t>소제목</a:t>
            </a:r>
          </a:p>
        </p:txBody>
      </p:sp>
      <p:cxnSp>
        <p:nvCxnSpPr>
          <p:cNvPr id="16" name="직선 연결선 15"/>
          <p:cNvCxnSpPr/>
          <p:nvPr userDrawn="1"/>
        </p:nvCxnSpPr>
        <p:spPr>
          <a:xfrm>
            <a:off x="3078385" y="392055"/>
            <a:ext cx="8619477" cy="0"/>
          </a:xfrm>
          <a:prstGeom prst="line">
            <a:avLst/>
          </a:prstGeom>
          <a:ln w="25400">
            <a:solidFill>
              <a:srgbClr val="E846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051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760B2-4774-4570-8016-B51EAD950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90C445-4695-4696-9E65-E78B8458B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212061-EC65-441D-9045-E98CA7783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5D0B-2F5D-41C4-A19D-0BB87B5B47DD}" type="datetimeFigureOut">
              <a:rPr lang="ko-KR" altLang="en-US" smtClean="0"/>
              <a:t>2018-03-09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63B013-9020-484D-9F1E-644A3E416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D6B805-9BA6-4EA2-8D1E-25A64AE42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8FFE6-664B-4DA2-9792-AE1792A4D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687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A90FC2-DE6F-4099-BAB7-6285D67B1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B91A84-3EFE-41D8-819B-A6841B5604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0B26E8-D485-466B-BD74-D87B413C6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5D0B-2F5D-41C4-A19D-0BB87B5B47DD}" type="datetimeFigureOut">
              <a:rPr lang="ko-KR" altLang="en-US" smtClean="0"/>
              <a:t>2018-03-09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44385E-CF64-4F2F-B890-9BDC748B8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A70AC3-6C3F-455F-B1EA-3B843C124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8FFE6-664B-4DA2-9792-AE1792A4D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969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C35C60-8778-4961-B8FA-28E4E4917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A986C8-42F0-4DE1-9C34-53DA4A6537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05C6B6-72DE-446B-AE33-CE6CCFFB47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FE520F-75B3-4CDF-9FCD-18E1C0949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5D0B-2F5D-41C4-A19D-0BB87B5B47DD}" type="datetimeFigureOut">
              <a:rPr lang="ko-KR" altLang="en-US" smtClean="0"/>
              <a:t>2018-03-09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579CD4-7D34-4619-BFD8-C37390ECD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161D9C-2CB6-4177-9AEE-79282D049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8FFE6-664B-4DA2-9792-AE1792A4D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879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7DA4D6-4CBC-497F-BF6D-0DC1BF0DA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5C7B4A-830D-4D44-9737-6B04A5CCA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ADB91E-6090-4758-AE8C-F807298D1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CE70E34-1746-467A-B6A1-774DA396D4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E0AF46C-59D4-4E26-ACFD-63228FE584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6900504-CBC2-48E1-B794-72E46B13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5D0B-2F5D-41C4-A19D-0BB87B5B47DD}" type="datetimeFigureOut">
              <a:rPr lang="ko-KR" altLang="en-US" smtClean="0"/>
              <a:t>2018-03-09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DA752D-330D-4016-A2CA-4BA243EE5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7E544BE-4D1F-49F6-8A14-E385AED2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8FFE6-664B-4DA2-9792-AE1792A4D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8817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0B588B-BC5A-4EB5-9D42-0CABE2E8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822BEF3-8FA3-4F40-83E7-5B9F7EFC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5D0B-2F5D-41C4-A19D-0BB87B5B47DD}" type="datetimeFigureOut">
              <a:rPr lang="ko-KR" altLang="en-US" smtClean="0"/>
              <a:t>2018-03-09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9CBC5AA-369E-442B-8323-F12D5DD9A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EDEFC0F-DFEE-481A-95C6-8BB3B2023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8FFE6-664B-4DA2-9792-AE1792A4D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264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22E69A8-3DAA-46C2-A2FD-47D3EC24F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5D0B-2F5D-41C4-A19D-0BB87B5B47DD}" type="datetimeFigureOut">
              <a:rPr lang="ko-KR" altLang="en-US" smtClean="0"/>
              <a:t>2018-03-09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BC06579-979D-4213-8F35-BECFEA0A7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17863B-7052-4602-842D-6C5AA130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8FFE6-664B-4DA2-9792-AE1792A4D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355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DE436D-D4CA-440F-9C86-B83119BE7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B37948-12E7-4385-AE6B-20A05AD60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BCB507-A762-4F01-9BE6-C4297D45F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352E64-B827-4770-91F0-01770B908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5D0B-2F5D-41C4-A19D-0BB87B5B47DD}" type="datetimeFigureOut">
              <a:rPr lang="ko-KR" altLang="en-US" smtClean="0"/>
              <a:t>2018-03-09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BB0CD5-2065-4FC1-9AB4-E4AABD0DE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7DAD82-B899-4E9E-A87E-4C9B06E3A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8FFE6-664B-4DA2-9792-AE1792A4D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995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FBE71-4D43-40D0-8341-C949384A6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85E2E7-EF90-4898-A725-D405FFD3DA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CE418A-9AE5-4CCC-B3DA-9811AE2BFC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875B30-CC83-44FB-9D2C-3D55B098E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75D0B-2F5D-41C4-A19D-0BB87B5B47DD}" type="datetimeFigureOut">
              <a:rPr lang="ko-KR" altLang="en-US" smtClean="0"/>
              <a:t>2018-03-09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7FF27F-CD19-460D-9016-6B1CE7B5A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09DB1B-7393-4A04-B602-2A75E1A79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8FFE6-664B-4DA2-9792-AE1792A4D6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216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A77971A-EAD8-4A92-BCD3-B616D508E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DD4B67-0CC0-4F84-AEE4-57A681D06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14377F-7958-4A43-B82D-370EDE2C50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드림고딕4" panose="02020600000000000000" pitchFamily="18" charset="-127"/>
                <a:ea typeface="a드림고딕4" panose="02020600000000000000" pitchFamily="18" charset="-127"/>
              </a:defRPr>
            </a:lvl1pPr>
          </a:lstStyle>
          <a:p>
            <a:fld id="{7CF75D0B-2F5D-41C4-A19D-0BB87B5B47DD}" type="datetimeFigureOut">
              <a:rPr lang="ko-KR" altLang="en-US" smtClean="0"/>
              <a:pPr/>
              <a:t>2018-03-09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4E8E14-A9C2-4222-8004-B2B0CFB520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드림고딕4" panose="02020600000000000000" pitchFamily="18" charset="-127"/>
                <a:ea typeface="a드림고딕4" panose="02020600000000000000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93E7B9-E5DD-40E9-9556-970943E7C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드림고딕4" panose="02020600000000000000" pitchFamily="18" charset="-127"/>
                <a:ea typeface="a드림고딕4" panose="02020600000000000000" pitchFamily="18" charset="-127"/>
              </a:defRPr>
            </a:lvl1pPr>
          </a:lstStyle>
          <a:p>
            <a:fld id="{B628FFE6-664B-4DA2-9792-AE1792A4D61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7183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드림고딕4" panose="02020600000000000000" pitchFamily="18" charset="-127"/>
          <a:ea typeface="a드림고딕4" panose="02020600000000000000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드림고딕4" panose="02020600000000000000" pitchFamily="18" charset="-127"/>
          <a:ea typeface="a드림고딕4" panose="02020600000000000000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드림고딕4" panose="02020600000000000000" pitchFamily="18" charset="-127"/>
          <a:ea typeface="a드림고딕4" panose="02020600000000000000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드림고딕4" panose="02020600000000000000" pitchFamily="18" charset="-127"/>
          <a:ea typeface="a드림고딕4" panose="02020600000000000000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드림고딕4" panose="02020600000000000000" pitchFamily="18" charset="-127"/>
          <a:ea typeface="a드림고딕4" panose="02020600000000000000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드림고딕4" panose="02020600000000000000" pitchFamily="18" charset="-127"/>
          <a:ea typeface="a드림고딕4" panose="02020600000000000000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hyperlink" Target="https://id-ransomware.malwarehunterteam.com/" TargetMode="Externa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타원 56"/>
          <p:cNvSpPr/>
          <p:nvPr/>
        </p:nvSpPr>
        <p:spPr>
          <a:xfrm>
            <a:off x="3899756" y="1232756"/>
            <a:ext cx="4392488" cy="4392488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F7921F-090F-4DFB-9F7B-EE6E6B70523F}"/>
              </a:ext>
            </a:extLst>
          </p:cNvPr>
          <p:cNvSpPr txBox="1"/>
          <p:nvPr/>
        </p:nvSpPr>
        <p:spPr>
          <a:xfrm>
            <a:off x="2974789" y="1549814"/>
            <a:ext cx="515270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OCR A Extended" panose="02010509020102010303" pitchFamily="50" charset="0"/>
                <a:ea typeface="나눔명조" panose="02020603020101020101" pitchFamily="18" charset="-127"/>
              </a:rPr>
              <a:t>&gt;&gt;Cloud</a:t>
            </a:r>
          </a:p>
          <a:p>
            <a:pPr algn="ctr"/>
            <a:r>
              <a:rPr lang="en-US" altLang="ko-KR" sz="4000" b="1" dirty="0" err="1">
                <a:solidFill>
                  <a:schemeClr val="bg1"/>
                </a:solidFill>
                <a:latin typeface="OCR A Extended" panose="02010509020102010303" pitchFamily="50" charset="0"/>
                <a:ea typeface="나눔명조" panose="02020603020101020101" pitchFamily="18" charset="-127"/>
              </a:rPr>
              <a:t>Coumputing</a:t>
            </a:r>
            <a:endParaRPr lang="en-US" altLang="ko-KR" sz="4000" b="1" dirty="0">
              <a:solidFill>
                <a:schemeClr val="bg1"/>
              </a:solidFill>
              <a:latin typeface="OCR A Extended" panose="02010509020102010303" pitchFamily="50" charset="0"/>
              <a:ea typeface="나눔명조" panose="02020603020101020101" pitchFamily="18" charset="-127"/>
            </a:endParaRPr>
          </a:p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OCR A Extended" panose="02010509020102010303" pitchFamily="50" charset="0"/>
                <a:ea typeface="나눔명조" panose="02020603020101020101" pitchFamily="18" charset="-127"/>
              </a:rPr>
              <a:t>&amp;</a:t>
            </a:r>
          </a:p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OCR A Extended" panose="02010509020102010303" pitchFamily="50" charset="0"/>
                <a:ea typeface="나눔명조" panose="02020603020101020101" pitchFamily="18" charset="-127"/>
              </a:rPr>
              <a:t>Cloud to</a:t>
            </a:r>
          </a:p>
          <a:p>
            <a:pPr algn="ctr"/>
            <a:r>
              <a:rPr lang="en-US" altLang="ko-KR" sz="4000" b="1" dirty="0">
                <a:solidFill>
                  <a:schemeClr val="bg1"/>
                </a:solidFill>
                <a:latin typeface="OCR A Extended" panose="02010509020102010303" pitchFamily="50" charset="0"/>
                <a:ea typeface="나눔명조" panose="02020603020101020101" pitchFamily="18" charset="-127"/>
              </a:rPr>
              <a:t> Edge&lt;&lt;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4694723-9956-4CAC-9D8E-3686BAF11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304800"/>
            <a:ext cx="9525000" cy="62484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D2F4AAA9-BC53-48FA-A548-905336440AB0}"/>
              </a:ext>
            </a:extLst>
          </p:cNvPr>
          <p:cNvSpPr/>
          <p:nvPr/>
        </p:nvSpPr>
        <p:spPr>
          <a:xfrm>
            <a:off x="1333500" y="304800"/>
            <a:ext cx="9525000" cy="6248400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CCAA7D4E-C589-49B1-A278-EE80F1685F19}"/>
              </a:ext>
            </a:extLst>
          </p:cNvPr>
          <p:cNvSpPr txBox="1">
            <a:spLocks/>
          </p:cNvSpPr>
          <p:nvPr/>
        </p:nvSpPr>
        <p:spPr>
          <a:xfrm>
            <a:off x="2761470" y="2613987"/>
            <a:ext cx="6077730" cy="10417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800" b="1" spc="-25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Ransomware</a:t>
            </a:r>
            <a:endParaRPr lang="ko-KR" altLang="en-US" sz="4800" b="1" spc="-25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A62E52-403B-4CDB-937E-2C28BAFC631A}"/>
              </a:ext>
            </a:extLst>
          </p:cNvPr>
          <p:cNvSpPr/>
          <p:nvPr/>
        </p:nvSpPr>
        <p:spPr>
          <a:xfrm>
            <a:off x="3853132" y="2507411"/>
            <a:ext cx="3841630" cy="1046672"/>
          </a:xfrm>
          <a:prstGeom prst="rect">
            <a:avLst/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368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2" y="359169"/>
            <a:ext cx="1531902" cy="1302289"/>
          </a:xfrm>
        </p:spPr>
        <p:txBody>
          <a:bodyPr>
            <a:normAutofit fontScale="90000"/>
          </a:bodyPr>
          <a:lstStyle/>
          <a:p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암호화</a:t>
            </a:r>
            <a: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-</a:t>
            </a:r>
            <a:r>
              <a:rPr lang="ko-KR" altLang="en-US" b="1" dirty="0" err="1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대칭키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E678AB0F-16FD-4A7E-A151-24DD7B1745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18116" y="5413596"/>
            <a:ext cx="8617297" cy="1127402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</a:t>
            </a:r>
            <a:r>
              <a:rPr lang="ko-KR" altLang="en-US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암호화 와 복호화의 키가 같은 것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372ACDE-F954-47EA-BB18-725DCA3E2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576" y="1374475"/>
            <a:ext cx="6082658" cy="329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847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2" y="359169"/>
            <a:ext cx="1531902" cy="1302289"/>
          </a:xfrm>
        </p:spPr>
        <p:txBody>
          <a:bodyPr>
            <a:normAutofit fontScale="90000"/>
          </a:bodyPr>
          <a:lstStyle/>
          <a:p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암호화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E678AB0F-16FD-4A7E-A151-24DD7B1745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18116" y="5413596"/>
            <a:ext cx="8617297" cy="1127402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</a:t>
            </a:r>
            <a:r>
              <a:rPr lang="ko-KR" altLang="en-US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공개키</a:t>
            </a:r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: </a:t>
            </a:r>
            <a:r>
              <a:rPr lang="ko-KR" altLang="en-US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데이터 암호화에 사용</a:t>
            </a:r>
            <a:endParaRPr lang="en-US" altLang="ko-KR" sz="24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</a:t>
            </a:r>
            <a:r>
              <a:rPr lang="ko-KR" altLang="en-US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개인키</a:t>
            </a:r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: </a:t>
            </a:r>
            <a:r>
              <a:rPr lang="ko-KR" altLang="en-US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데이터 복호화에 사용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6ED9737-253D-4A7E-A655-2495E1406C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116" y="571460"/>
            <a:ext cx="8672613" cy="444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832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33626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2" y="359169"/>
            <a:ext cx="1531902" cy="1302289"/>
          </a:xfrm>
        </p:spPr>
        <p:txBody>
          <a:bodyPr>
            <a:normAutofit fontScale="90000"/>
          </a:bodyPr>
          <a:lstStyle/>
          <a:p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예제</a:t>
            </a:r>
            <a: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: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 err="1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크립토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 err="1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락커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E678AB0F-16FD-4A7E-A151-24DD7B1745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32800" y="889279"/>
            <a:ext cx="3400611" cy="4878015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복합 암호화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(Hybrid Encryption)</a:t>
            </a:r>
          </a:p>
          <a:p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:</a:t>
            </a:r>
            <a:r>
              <a:rPr lang="ko-KR" altLang="en-US" sz="1800" dirty="0" err="1">
                <a:latin typeface="a드림고딕3" panose="02020600000000000000" pitchFamily="18" charset="-127"/>
                <a:ea typeface="a드림고딕3" panose="02020600000000000000" pitchFamily="18" charset="-127"/>
              </a:rPr>
              <a:t>대칭키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(AES)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+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공개키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(RSA)</a:t>
            </a:r>
          </a:p>
          <a:p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AES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알고리즘으로 파일을 암호화</a:t>
            </a:r>
            <a:endParaRPr lang="en-US" altLang="ko-KR" sz="1800" dirty="0">
              <a:latin typeface="a드림고딕3" panose="02020600000000000000" pitchFamily="18" charset="-127"/>
              <a:ea typeface="a드림고딕3" panose="02020600000000000000" pitchFamily="18" charset="-127"/>
              <a:sym typeface="Wingdings" panose="05000000000000000000" pitchFamily="2" charset="2"/>
            </a:endParaRPr>
          </a:p>
          <a:p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  <a:sym typeface="Wingdings" panose="05000000000000000000" pitchFamily="2" charset="2"/>
              </a:rPr>
              <a:t>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암호화에 쓰인 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AES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키를 다시 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RSA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방식으로 암호화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C624F4-7E34-4DD4-BABA-05A32704C1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955" y="889279"/>
            <a:ext cx="6470174" cy="460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645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33626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2" y="359169"/>
            <a:ext cx="1531902" cy="1302289"/>
          </a:xfrm>
        </p:spPr>
        <p:txBody>
          <a:bodyPr>
            <a:normAutofit fontScale="90000"/>
          </a:bodyPr>
          <a:lstStyle/>
          <a:p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예제</a:t>
            </a:r>
            <a: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: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 err="1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크립토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 err="1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락커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E678AB0F-16FD-4A7E-A151-24DD7B1745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83436" y="878541"/>
            <a:ext cx="9149976" cy="488875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RSA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알고리즘</a:t>
            </a:r>
            <a:endParaRPr lang="en-US" altLang="ko-KR" sz="32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r>
              <a:rPr lang="en-US" altLang="ko-KR" sz="16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-R</a:t>
            </a:r>
            <a:r>
              <a:rPr lang="en-US" altLang="ko-KR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SA </a:t>
            </a:r>
            <a:r>
              <a:rPr lang="ko-KR" altLang="en-US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암호는 </a:t>
            </a:r>
            <a:r>
              <a:rPr lang="en-US" altLang="ko-KR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1978</a:t>
            </a:r>
            <a:r>
              <a:rPr lang="ko-KR" altLang="en-US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년 </a:t>
            </a:r>
            <a:r>
              <a:rPr lang="en-US" altLang="ko-KR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MIT</a:t>
            </a:r>
            <a:r>
              <a:rPr lang="ko-KR" altLang="en-US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의 </a:t>
            </a:r>
            <a:r>
              <a:rPr lang="ko-KR" altLang="en-US" sz="16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리베스트</a:t>
            </a:r>
            <a:r>
              <a:rPr lang="en-US" altLang="ko-KR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(Ron </a:t>
            </a:r>
            <a:r>
              <a:rPr lang="en-US" altLang="ko-KR" sz="16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Rivest</a:t>
            </a:r>
            <a:r>
              <a:rPr lang="en-US" altLang="ko-KR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), </a:t>
            </a:r>
            <a:r>
              <a:rPr lang="ko-KR" altLang="en-US" sz="16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샤미르</a:t>
            </a:r>
            <a:r>
              <a:rPr lang="en-US" altLang="ko-KR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(Adi Shamir) </a:t>
            </a:r>
            <a:r>
              <a:rPr lang="ko-KR" altLang="en-US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그리고 </a:t>
            </a:r>
            <a:r>
              <a:rPr lang="ko-KR" altLang="en-US" sz="16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에이들먼</a:t>
            </a:r>
            <a:r>
              <a:rPr lang="en-US" altLang="ko-KR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(Leonard </a:t>
            </a:r>
            <a:r>
              <a:rPr lang="en-US" altLang="ko-KR" sz="16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Adleman</a:t>
            </a:r>
            <a:r>
              <a:rPr lang="en-US" altLang="ko-KR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)</a:t>
            </a:r>
            <a:r>
              <a:rPr lang="ko-KR" altLang="en-US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이 제안한 공개키 암호 알고리즘으로 소인수분해의 어려움에 기초를 두고있다</a:t>
            </a:r>
            <a:r>
              <a:rPr lang="en-US" altLang="ko-KR" sz="1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.</a:t>
            </a:r>
            <a:endParaRPr lang="ko-KR" altLang="en-US" sz="16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E6C6F30-1295-43A3-BE53-44C608F4AA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898" y="2236441"/>
            <a:ext cx="8237051" cy="452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94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33626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2" y="359169"/>
            <a:ext cx="1531902" cy="1302289"/>
          </a:xfrm>
        </p:spPr>
        <p:txBody>
          <a:bodyPr>
            <a:normAutofit fontScale="90000"/>
          </a:bodyPr>
          <a:lstStyle/>
          <a:p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예제</a:t>
            </a:r>
            <a: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: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 err="1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크립토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 err="1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락커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E678AB0F-16FD-4A7E-A151-24DD7B1745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83436" y="878541"/>
            <a:ext cx="9149976" cy="4888753"/>
          </a:xfrm>
        </p:spPr>
        <p:txBody>
          <a:bodyPr>
            <a:normAutofit/>
          </a:bodyPr>
          <a:lstStyle/>
          <a:p>
            <a:endParaRPr lang="ko-KR" altLang="en-US" sz="16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71DB9D-7774-4FAF-9803-0BE64BC981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985" y="878541"/>
            <a:ext cx="7420029" cy="491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383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2" y="359169"/>
            <a:ext cx="1531902" cy="1302289"/>
          </a:xfrm>
        </p:spPr>
        <p:txBody>
          <a:bodyPr>
            <a:normAutofit fontScale="90000"/>
          </a:bodyPr>
          <a:lstStyle/>
          <a:p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예제</a:t>
            </a:r>
            <a: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: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워너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 err="1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크라이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E678AB0F-16FD-4A7E-A151-24DD7B1745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78587" y="681317"/>
            <a:ext cx="3956425" cy="5862918"/>
          </a:xfrm>
        </p:spPr>
        <p:txBody>
          <a:bodyPr>
            <a:normAutofit fontScale="32500" lnSpcReduction="20000"/>
          </a:bodyPr>
          <a:lstStyle/>
          <a:p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1.tasksche.exe.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파일에 의해 </a:t>
            </a:r>
            <a:r>
              <a:rPr lang="ko-KR" altLang="en-US" sz="3200" dirty="0" err="1">
                <a:latin typeface="a드림고딕3" panose="02020600000000000000" pitchFamily="18" charset="-127"/>
                <a:ea typeface="a드림고딕3" panose="02020600000000000000" pitchFamily="18" charset="-127"/>
              </a:rPr>
              <a:t>복호화되어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실행되는 </a:t>
            </a:r>
            <a:r>
              <a:rPr lang="en-US" altLang="ko-KR" sz="3200" dirty="0" err="1">
                <a:latin typeface="a드림고딕3" panose="02020600000000000000" pitchFamily="18" charset="-127"/>
                <a:ea typeface="a드림고딕3" panose="02020600000000000000" pitchFamily="18" charset="-127"/>
              </a:rPr>
              <a:t>t.wnry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파일 내부에 공개키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(Public Key A)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존재</a:t>
            </a:r>
            <a:endParaRPr lang="en-US" altLang="ko-KR" sz="32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2.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파일을 암호화하기 전에 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RSA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공개키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/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개인키 생성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감염 시스템마다 다른 키 생성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)</a:t>
            </a:r>
          </a:p>
          <a:p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3.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공개키 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B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는 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00000000.pky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파일에 저장되며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,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이후 파일을 암호화할 때 마다 해당 키를 읽어서 암호화 가정에 사용</a:t>
            </a:r>
            <a:endParaRPr lang="en-US" altLang="ko-KR" sz="32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4.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개인키 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B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는 공개키 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A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에 의해 암호화 되어 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0000000.eky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파일에 저장됨</a:t>
            </a:r>
            <a:endParaRPr lang="en-US" altLang="ko-KR" sz="32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5.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파일별로 암호화할 때 마다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AES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키를 랜덤하게 생성</a:t>
            </a:r>
            <a:endParaRPr lang="en-US" altLang="ko-KR" sz="32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6,7. </a:t>
            </a:r>
            <a:r>
              <a:rPr lang="ko-KR" altLang="en-US" sz="3200" dirty="0" err="1">
                <a:latin typeface="a드림고딕3" panose="02020600000000000000" pitchFamily="18" charset="-127"/>
                <a:ea typeface="a드림고딕3" panose="02020600000000000000" pitchFamily="18" charset="-127"/>
              </a:rPr>
              <a:t>랜덤한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AES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키를 이용하여 파일을 암호화하고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, </a:t>
            </a:r>
            <a:r>
              <a:rPr lang="ko-KR" altLang="en-US" sz="3200" dirty="0" err="1">
                <a:latin typeface="a드림고딕3" panose="02020600000000000000" pitchFamily="18" charset="-127"/>
                <a:ea typeface="a드림고딕3" panose="02020600000000000000" pitchFamily="18" charset="-127"/>
              </a:rPr>
              <a:t>랜덤한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AES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키는 공개키 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B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에 의해 암호화 됨</a:t>
            </a:r>
            <a:endParaRPr lang="en-US" altLang="ko-KR" sz="32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8.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암호화된 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AES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키와 파일 암호화 데이터를 </a:t>
            </a:r>
            <a:r>
              <a:rPr lang="ko-KR" altLang="en-US" sz="3200" dirty="0" err="1">
                <a:latin typeface="a드림고딕3" panose="02020600000000000000" pitchFamily="18" charset="-127"/>
                <a:ea typeface="a드림고딕3" panose="02020600000000000000" pitchFamily="18" charset="-127"/>
              </a:rPr>
              <a:t>시그니처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, 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사이즈 정보와 조합하여 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‘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원본 파일명</a:t>
            </a:r>
            <a:r>
              <a:rPr lang="en-US" altLang="ko-KR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.WNCRY’</a:t>
            </a:r>
            <a:r>
              <a:rPr lang="ko-KR" altLang="en-US" sz="3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파일을 생성</a:t>
            </a:r>
            <a:endParaRPr lang="en-US" altLang="ko-KR" sz="32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endParaRPr lang="en-US" altLang="ko-KR" sz="12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0032D13-CB2A-4CE3-ACA0-6F22A05E8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354" y="1158906"/>
            <a:ext cx="5946588" cy="447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363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2" y="359169"/>
            <a:ext cx="1531902" cy="1302289"/>
          </a:xfrm>
        </p:spPr>
        <p:txBody>
          <a:bodyPr>
            <a:normAutofit fontScale="90000"/>
          </a:bodyPr>
          <a:lstStyle/>
          <a:p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예제</a:t>
            </a:r>
            <a: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: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워너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 err="1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크라이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E678AB0F-16FD-4A7E-A151-24DD7B1745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79207" y="642231"/>
            <a:ext cx="3274487" cy="5394003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-“WANACRY!”</a:t>
            </a:r>
            <a:r>
              <a:rPr lang="ko-KR" altLang="en-US" sz="2000" dirty="0" err="1">
                <a:latin typeface="a드림고딕3" panose="02020600000000000000" pitchFamily="18" charset="-127"/>
                <a:ea typeface="a드림고딕3" panose="02020600000000000000" pitchFamily="18" charset="-127"/>
              </a:rPr>
              <a:t>시그니처</a:t>
            </a:r>
            <a:endParaRPr lang="en-US" altLang="ko-KR" sz="20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r>
              <a:rPr lang="en-US" altLang="ko-KR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-AES </a:t>
            </a:r>
            <a:r>
              <a:rPr lang="ko-KR" altLang="en-US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키 암호화 크기</a:t>
            </a:r>
            <a:endParaRPr lang="en-US" altLang="ko-KR" sz="20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r>
              <a:rPr lang="en-US" altLang="ko-KR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-AES </a:t>
            </a:r>
            <a:r>
              <a:rPr lang="ko-KR" altLang="en-US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키 암호화</a:t>
            </a:r>
            <a:endParaRPr lang="en-US" altLang="ko-KR" sz="20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r>
              <a:rPr lang="en-US" altLang="ko-KR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-Key Size Length</a:t>
            </a:r>
          </a:p>
          <a:p>
            <a:r>
              <a:rPr lang="en-US" altLang="ko-KR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</a:t>
            </a:r>
            <a:r>
              <a:rPr lang="ko-KR" altLang="en-US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원본 파일 </a:t>
            </a:r>
            <a:r>
              <a:rPr lang="en-US" altLang="ko-KR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Length</a:t>
            </a:r>
          </a:p>
          <a:p>
            <a:r>
              <a:rPr lang="en-US" altLang="ko-KR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</a:t>
            </a:r>
            <a:r>
              <a:rPr lang="ko-KR" altLang="en-US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암호화된 파일 데이터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0A8501-5160-4BF6-9050-BAB8BB994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145" y="642232"/>
            <a:ext cx="6037229" cy="580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567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2" y="359169"/>
            <a:ext cx="1531902" cy="1302289"/>
          </a:xfrm>
        </p:spPr>
        <p:txBody>
          <a:bodyPr>
            <a:normAutofit fontScale="90000"/>
          </a:bodyPr>
          <a:lstStyle/>
          <a:p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예제</a:t>
            </a:r>
            <a: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: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워너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 err="1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크라이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E678AB0F-16FD-4A7E-A151-24DD7B1745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566211" y="889964"/>
            <a:ext cx="3364753" cy="5212012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복호화 과정</a:t>
            </a:r>
            <a:endParaRPr lang="en-US" altLang="ko-KR" sz="18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342900" indent="-342900">
              <a:buAutoNum type="arabicParenR"/>
            </a:pP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공격자가 갖고 있는 개인키 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A 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값을 이용하여 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00000000.eky 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파일에서 개인키 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B 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추출</a:t>
            </a:r>
            <a:endParaRPr lang="en-US" altLang="ko-KR" sz="18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342900" indent="-342900">
              <a:buAutoNum type="arabicParenR"/>
            </a:pP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개인키 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B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를 이용하여 각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파일들에 암호화 되어있는 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AES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키 획득</a:t>
            </a:r>
            <a:endParaRPr lang="en-US" altLang="ko-KR" sz="18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342900" indent="-342900">
              <a:buAutoNum type="arabicParenR"/>
            </a:pP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AES 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키를 이용하여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복호화</a:t>
            </a:r>
            <a:endParaRPr lang="en-US" altLang="ko-KR" sz="18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0" indent="0"/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  <a:sym typeface="Wingdings" panose="05000000000000000000" pitchFamily="2" charset="2"/>
              </a:rPr>
              <a:t>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  <a:sym typeface="Wingdings" panose="05000000000000000000" pitchFamily="2" charset="2"/>
              </a:rPr>
              <a:t>개인키 </a:t>
            </a:r>
            <a:r>
              <a:rPr lang="en-US" altLang="ko-KR" sz="1800" dirty="0">
                <a:latin typeface="a드림고딕3" panose="02020600000000000000" pitchFamily="18" charset="-127"/>
                <a:ea typeface="a드림고딕3" panose="02020600000000000000" pitchFamily="18" charset="-127"/>
                <a:sym typeface="Wingdings" panose="05000000000000000000" pitchFamily="2" charset="2"/>
              </a:rPr>
              <a:t>A</a:t>
            </a:r>
            <a:r>
              <a:rPr lang="ko-KR" altLang="en-US" sz="1800" dirty="0">
                <a:latin typeface="a드림고딕3" panose="02020600000000000000" pitchFamily="18" charset="-127"/>
                <a:ea typeface="a드림고딕3" panose="02020600000000000000" pitchFamily="18" charset="-127"/>
                <a:sym typeface="Wingdings" panose="05000000000000000000" pitchFamily="2" charset="2"/>
              </a:rPr>
              <a:t>는 공격자가 가지고 있어 해당키 없이는 파일 복호화 불가</a:t>
            </a:r>
            <a:endParaRPr lang="ko-KR" altLang="en-US" sz="18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5862F3B-283F-4798-BDD1-051B1C581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208" y="461256"/>
            <a:ext cx="5699285" cy="615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198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55055" y="2425350"/>
            <a:ext cx="6077730" cy="10417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800" b="1" spc="-250" dirty="0" err="1">
                <a:highlight>
                  <a:srgbClr val="FFFF00"/>
                </a:highlight>
                <a:latin typeface="a드림고딕4" panose="02020600000000000000" pitchFamily="18" charset="-127"/>
                <a:ea typeface="a드림고딕4" panose="02020600000000000000" pitchFamily="18" charset="-127"/>
              </a:rPr>
              <a:t>랜섬웨어</a:t>
            </a:r>
            <a:r>
              <a:rPr lang="ko-KR" altLang="en-US" sz="4800" b="1" spc="-250" dirty="0">
                <a:highlight>
                  <a:srgbClr val="FFFF00"/>
                </a:highlight>
                <a:latin typeface="a드림고딕4" panose="02020600000000000000" pitchFamily="18" charset="-127"/>
                <a:ea typeface="a드림고딕4" panose="02020600000000000000" pitchFamily="18" charset="-127"/>
              </a:rPr>
              <a:t> 대응방안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1888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0701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70"/>
            <a:ext cx="1711647" cy="1113072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solidFill>
                  <a:schemeClr val="tx1"/>
                </a:solidFill>
                <a:latin typeface="a드림고딕4" panose="02020600000000000000" pitchFamily="18" charset="-127"/>
              </a:rPr>
              <a:t>대응</a:t>
            </a:r>
            <a:b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</a:br>
            <a:r>
              <a:rPr lang="ko-KR" altLang="en-US" dirty="0">
                <a:solidFill>
                  <a:schemeClr val="tx1"/>
                </a:solidFill>
                <a:latin typeface="a드림고딕4" panose="02020600000000000000" pitchFamily="18" charset="-127"/>
              </a:rPr>
              <a:t>방안</a:t>
            </a:r>
            <a:b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  <a:t>-1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8" name="텍스트 개체 틀 35">
            <a:extLst>
              <a:ext uri="{FF2B5EF4-FFF2-40B4-BE49-F238E27FC236}">
                <a16:creationId xmlns:a16="http://schemas.microsoft.com/office/drawing/2014/main" id="{02D23176-A59B-43A1-9B0F-2B88824BCD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12220" y="1712337"/>
            <a:ext cx="8617297" cy="1987097"/>
          </a:xfrm>
        </p:spPr>
        <p:txBody>
          <a:bodyPr>
            <a:normAutofit/>
          </a:bodyPr>
          <a:lstStyle/>
          <a:p>
            <a:r>
              <a:rPr lang="en-US" altLang="ko-KR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1.</a:t>
            </a:r>
            <a:r>
              <a:rPr lang="ko-KR" altLang="en-US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소프트웨어 업데이트</a:t>
            </a:r>
            <a:endParaRPr lang="en-US" altLang="ko-KR" sz="2600" b="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-</a:t>
            </a:r>
            <a:r>
              <a:rPr lang="ko-KR" altLang="en-US" sz="18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워너크라이는</a:t>
            </a:r>
            <a:r>
              <a:rPr lang="ko-KR" altLang="en-US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 윈도우 보안의 취약성을 노린 것이고</a:t>
            </a:r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,</a:t>
            </a:r>
            <a:r>
              <a:rPr lang="ko-KR" altLang="en-US" sz="18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크립토락커는</a:t>
            </a:r>
            <a:r>
              <a:rPr lang="ko-KR" altLang="en-US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 플래시의 취약점을 이용 한 것</a:t>
            </a:r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, java,</a:t>
            </a:r>
            <a:r>
              <a:rPr lang="ko-KR" altLang="en-US" sz="18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어도비</a:t>
            </a:r>
            <a:r>
              <a:rPr lang="ko-KR" altLang="en-US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 플래시</a:t>
            </a:r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,OS</a:t>
            </a:r>
            <a:r>
              <a:rPr lang="ko-KR" altLang="en-US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 업데이트는 필수다</a:t>
            </a:r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.</a:t>
            </a:r>
            <a:endParaRPr lang="ko-KR" altLang="en-US" sz="18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9" name="텍스트 개체 틀 35">
            <a:extLst>
              <a:ext uri="{FF2B5EF4-FFF2-40B4-BE49-F238E27FC236}">
                <a16:creationId xmlns:a16="http://schemas.microsoft.com/office/drawing/2014/main" id="{E7F42596-3461-4F9D-BC49-9BF4BE29F4FD}"/>
              </a:ext>
            </a:extLst>
          </p:cNvPr>
          <p:cNvSpPr txBox="1">
            <a:spLocks/>
          </p:cNvSpPr>
          <p:nvPr/>
        </p:nvSpPr>
        <p:spPr>
          <a:xfrm>
            <a:off x="2612220" y="4037296"/>
            <a:ext cx="8617297" cy="198709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1" hangingPunct="1">
              <a:lnSpc>
                <a:spcPts val="2993"/>
              </a:lnSpc>
              <a:spcBef>
                <a:spcPts val="1000"/>
              </a:spcBef>
              <a:buFont typeface="Arial" panose="020B0604020202020204" pitchFamily="34" charset="0"/>
              <a:buNone/>
              <a:defRPr sz="3809" b="1" kern="1200" baseline="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2.</a:t>
            </a:r>
            <a:r>
              <a:rPr lang="ko-KR" altLang="en-US" sz="26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레거시</a:t>
            </a:r>
            <a:r>
              <a:rPr lang="ko-KR" altLang="en-US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 시스템 제거</a:t>
            </a:r>
            <a:endParaRPr lang="en-US" altLang="ko-KR" sz="2600" b="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-</a:t>
            </a:r>
            <a:r>
              <a:rPr lang="ko-KR" altLang="en-US" sz="18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레거시</a:t>
            </a:r>
            <a:r>
              <a:rPr lang="ko-KR" altLang="en-US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 시스템이란 정품을 사용하더라도 더 이상 서비스를 제공하지 않는 시스템을 의미</a:t>
            </a:r>
            <a:endParaRPr lang="en-US" altLang="ko-KR" sz="1800" b="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-</a:t>
            </a:r>
            <a:r>
              <a:rPr lang="ko-KR" altLang="en-US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서비스가 종료 되었다는 건 보안 패치도 없기 때문에 더 취약함</a:t>
            </a:r>
            <a:endParaRPr lang="ko-KR" altLang="en-US" sz="18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3610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70"/>
            <a:ext cx="2522530" cy="1780181"/>
          </a:xfrm>
        </p:spPr>
        <p:txBody>
          <a:bodyPr/>
          <a:lstStyle/>
          <a:p>
            <a:r>
              <a:rPr lang="ko-KR" altLang="en-US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정의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36" name="텍스트 개체 틀 35"/>
          <p:cNvSpPr>
            <a:spLocks noGrp="1"/>
          </p:cNvSpPr>
          <p:nvPr>
            <p:ph type="body" sz="quarter" idx="14"/>
          </p:nvPr>
        </p:nvSpPr>
        <p:spPr>
          <a:xfrm>
            <a:off x="1671715" y="1509266"/>
            <a:ext cx="8617297" cy="1627797"/>
          </a:xfrm>
        </p:spPr>
        <p:txBody>
          <a:bodyPr>
            <a:normAutofit/>
          </a:bodyPr>
          <a:lstStyle/>
          <a:p>
            <a:r>
              <a:rPr lang="en-US" altLang="ko-KR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1.ransom(</a:t>
            </a:r>
            <a:r>
              <a:rPr lang="ko-KR" altLang="en-US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몸값</a:t>
            </a:r>
            <a:r>
              <a:rPr lang="en-US" altLang="ko-KR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)+ware</a:t>
            </a:r>
            <a:r>
              <a:rPr lang="ko-KR" altLang="en-US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의 합성어</a:t>
            </a:r>
            <a:endParaRPr lang="en-US" altLang="ko-KR" sz="2600" b="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r>
              <a:rPr lang="en-US" altLang="ko-KR" sz="15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-</a:t>
            </a:r>
            <a:r>
              <a:rPr lang="ko-KR" altLang="ko-KR" sz="15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시스템 화면 또는 파일을 암호화해 사용자의 시스템 접근을 제한함과 동시에 복구를 위한 돈을 요구하는 일종의 </a:t>
            </a:r>
            <a:r>
              <a:rPr lang="ko-KR" altLang="ko-KR" sz="150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멀웨어</a:t>
            </a:r>
            <a:r>
              <a:rPr lang="en-US" altLang="ko-KR" sz="15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.</a:t>
            </a:r>
            <a:endParaRPr lang="ko-KR" altLang="ko-KR" sz="29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endParaRPr lang="ko-KR" altLang="en-US" sz="16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37" name="텍스트 개체 틀 36"/>
          <p:cNvSpPr>
            <a:spLocks noGrp="1"/>
          </p:cNvSpPr>
          <p:nvPr>
            <p:ph type="body" sz="quarter" idx="15"/>
          </p:nvPr>
        </p:nvSpPr>
        <p:spPr>
          <a:xfrm>
            <a:off x="1671714" y="3620142"/>
            <a:ext cx="9059546" cy="1436888"/>
          </a:xfrm>
        </p:spPr>
        <p:txBody>
          <a:bodyPr>
            <a:noAutofit/>
          </a:bodyPr>
          <a:lstStyle/>
          <a:p>
            <a:r>
              <a:rPr lang="en-US" altLang="ko-KR" sz="2000" b="0" dirty="0">
                <a:latin typeface="a드림고딕4" panose="02020600000000000000" pitchFamily="18" charset="-127"/>
              </a:rPr>
              <a:t>2</a:t>
            </a:r>
            <a:r>
              <a:rPr lang="en-US" altLang="ko-KR" sz="20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. </a:t>
            </a:r>
            <a:r>
              <a:rPr lang="en-US" altLang="ko-KR" sz="20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Ransomware is a type of malicious software from </a:t>
            </a:r>
            <a:r>
              <a:rPr lang="en-US" altLang="ko-KR" sz="200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cryptovirology</a:t>
            </a:r>
            <a:r>
              <a:rPr lang="en-US" altLang="ko-KR" sz="20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 that threatens to publish the victim's data or perpetually block access to it unless a ransom is paid.</a:t>
            </a:r>
            <a:endParaRPr lang="en-US" altLang="ko-KR" sz="2000" b="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CB120F9-A167-4EBB-8E0E-FCEF2C300CD6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65024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70"/>
            <a:ext cx="1711647" cy="1113072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solidFill>
                  <a:schemeClr val="tx1"/>
                </a:solidFill>
                <a:latin typeface="a드림고딕4" panose="02020600000000000000" pitchFamily="18" charset="-127"/>
              </a:rPr>
              <a:t>대응</a:t>
            </a:r>
            <a:b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</a:br>
            <a:r>
              <a:rPr lang="ko-KR" altLang="en-US" dirty="0">
                <a:solidFill>
                  <a:schemeClr val="tx1"/>
                </a:solidFill>
                <a:latin typeface="a드림고딕4" panose="02020600000000000000" pitchFamily="18" charset="-127"/>
              </a:rPr>
              <a:t>방안</a:t>
            </a:r>
            <a:b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  <a:t>-2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8" name="텍스트 개체 틀 35">
            <a:extLst>
              <a:ext uri="{FF2B5EF4-FFF2-40B4-BE49-F238E27FC236}">
                <a16:creationId xmlns:a16="http://schemas.microsoft.com/office/drawing/2014/main" id="{02D23176-A59B-43A1-9B0F-2B88824BCD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12220" y="1712338"/>
            <a:ext cx="8617297" cy="1879522"/>
          </a:xfrm>
        </p:spPr>
        <p:txBody>
          <a:bodyPr>
            <a:normAutofit/>
          </a:bodyPr>
          <a:lstStyle/>
          <a:p>
            <a:r>
              <a:rPr lang="en-US" altLang="ko-KR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3.</a:t>
            </a:r>
            <a:r>
              <a:rPr lang="ko-KR" altLang="en-US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 백신</a:t>
            </a:r>
            <a:endParaRPr lang="en-US" altLang="ko-KR" sz="2600" b="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-</a:t>
            </a:r>
            <a:r>
              <a:rPr lang="ko-KR" altLang="en-US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백신이 미리 취약성 코드를 차단</a:t>
            </a:r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(</a:t>
            </a:r>
            <a:r>
              <a:rPr lang="ko-KR" altLang="en-US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유료 제품 추천</a:t>
            </a:r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)</a:t>
            </a:r>
            <a:endParaRPr lang="ko-KR" altLang="en-US" sz="18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9" name="텍스트 개체 틀 35">
            <a:extLst>
              <a:ext uri="{FF2B5EF4-FFF2-40B4-BE49-F238E27FC236}">
                <a16:creationId xmlns:a16="http://schemas.microsoft.com/office/drawing/2014/main" id="{E7F42596-3461-4F9D-BC49-9BF4BE29F4FD}"/>
              </a:ext>
            </a:extLst>
          </p:cNvPr>
          <p:cNvSpPr txBox="1">
            <a:spLocks/>
          </p:cNvSpPr>
          <p:nvPr/>
        </p:nvSpPr>
        <p:spPr>
          <a:xfrm>
            <a:off x="2612220" y="4037296"/>
            <a:ext cx="8617297" cy="198709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1" hangingPunct="1">
              <a:lnSpc>
                <a:spcPts val="2993"/>
              </a:lnSpc>
              <a:spcBef>
                <a:spcPts val="1000"/>
              </a:spcBef>
              <a:buFont typeface="Arial" panose="020B0604020202020204" pitchFamily="34" charset="0"/>
              <a:buNone/>
              <a:defRPr sz="3809" b="1" kern="1200" baseline="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4.</a:t>
            </a:r>
            <a:r>
              <a:rPr lang="ko-KR" altLang="en-US" sz="26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랜섬웨어에</a:t>
            </a:r>
            <a:r>
              <a:rPr lang="ko-KR" altLang="en-US" sz="26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 특화된 소프트웨어 제품 사용</a:t>
            </a:r>
            <a:endParaRPr lang="en-US" altLang="ko-KR" sz="2600" b="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-</a:t>
            </a:r>
            <a:r>
              <a:rPr lang="ko-KR" altLang="en-US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국내</a:t>
            </a:r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: </a:t>
            </a:r>
            <a:r>
              <a:rPr lang="ko-KR" altLang="en-US" sz="1800" b="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앱체크</a:t>
            </a:r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,NAR(</a:t>
            </a:r>
            <a:r>
              <a:rPr lang="en-US" altLang="ko-KR" sz="18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Nuri Anti-Ransom</a:t>
            </a:r>
            <a:r>
              <a:rPr lang="en-US" altLang="ko-KR" sz="18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)</a:t>
            </a:r>
            <a:endParaRPr lang="ko-KR" altLang="en-US" sz="18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6341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70"/>
            <a:ext cx="1711647" cy="1113072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solidFill>
                  <a:schemeClr val="tx1"/>
                </a:solidFill>
                <a:latin typeface="a드림고딕4" panose="02020600000000000000" pitchFamily="18" charset="-127"/>
              </a:rPr>
              <a:t>대응</a:t>
            </a:r>
            <a:b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</a:br>
            <a:r>
              <a:rPr lang="ko-KR" altLang="en-US" dirty="0">
                <a:solidFill>
                  <a:schemeClr val="tx1"/>
                </a:solidFill>
                <a:latin typeface="a드림고딕4" panose="02020600000000000000" pitchFamily="18" charset="-127"/>
              </a:rPr>
              <a:t>방안</a:t>
            </a:r>
            <a:b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  <a:t>-3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8" name="텍스트 개체 틀 35">
            <a:extLst>
              <a:ext uri="{FF2B5EF4-FFF2-40B4-BE49-F238E27FC236}">
                <a16:creationId xmlns:a16="http://schemas.microsoft.com/office/drawing/2014/main" id="{02D23176-A59B-43A1-9B0F-2B88824BCD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918950" y="1658549"/>
            <a:ext cx="8617297" cy="2973215"/>
          </a:xfrm>
        </p:spPr>
        <p:txBody>
          <a:bodyPr>
            <a:normAutofit/>
          </a:bodyPr>
          <a:lstStyle/>
          <a:p>
            <a:r>
              <a:rPr lang="en-US" altLang="ko-KR" sz="3600" b="0" dirty="0">
                <a:highlight>
                  <a:srgbClr val="FFFF00"/>
                </a:highlight>
                <a:latin typeface="a드림고딕4" panose="02020600000000000000" pitchFamily="18" charset="-127"/>
                <a:ea typeface="a드림고딕4" panose="02020600000000000000" pitchFamily="18" charset="-127"/>
              </a:rPr>
              <a:t>5.</a:t>
            </a:r>
            <a:r>
              <a:rPr lang="ko-KR" altLang="en-US" sz="3600" b="0" dirty="0">
                <a:highlight>
                  <a:srgbClr val="FFFF00"/>
                </a:highlight>
                <a:latin typeface="a드림고딕4" panose="02020600000000000000" pitchFamily="18" charset="-127"/>
                <a:ea typeface="a드림고딕4" panose="02020600000000000000" pitchFamily="18" charset="-127"/>
              </a:rPr>
              <a:t> 백업</a:t>
            </a:r>
            <a:endParaRPr lang="en-US" altLang="ko-KR" sz="3600" b="0" dirty="0">
              <a:highlight>
                <a:srgbClr val="FFFF00"/>
              </a:highlight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47626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70"/>
            <a:ext cx="1711647" cy="1113072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solidFill>
                  <a:schemeClr val="tx1"/>
                </a:solidFill>
                <a:latin typeface="a드림고딕4" panose="02020600000000000000" pitchFamily="18" charset="-127"/>
              </a:rPr>
              <a:t>대응</a:t>
            </a:r>
            <a:b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</a:br>
            <a:r>
              <a:rPr lang="ko-KR" altLang="en-US" dirty="0">
                <a:solidFill>
                  <a:schemeClr val="tx1"/>
                </a:solidFill>
                <a:latin typeface="a드림고딕4" panose="02020600000000000000" pitchFamily="18" charset="-127"/>
              </a:rPr>
              <a:t>방안</a:t>
            </a:r>
            <a:b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a드림고딕4" panose="02020600000000000000" pitchFamily="18" charset="-127"/>
              </a:rPr>
              <a:t>-3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8" name="텍스트 개체 틀 35">
            <a:extLst>
              <a:ext uri="{FF2B5EF4-FFF2-40B4-BE49-F238E27FC236}">
                <a16:creationId xmlns:a16="http://schemas.microsoft.com/office/drawing/2014/main" id="{02D23176-A59B-43A1-9B0F-2B88824BCD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61209" y="1903584"/>
            <a:ext cx="8617297" cy="2973215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altLang="ko-KR" sz="2000" b="0" dirty="0">
                <a:latin typeface="a드림고딕4" panose="02020600000000000000" pitchFamily="18" charset="-127"/>
                <a:ea typeface="a드림고딕4" panose="02020600000000000000" pitchFamily="18" charset="-127"/>
                <a:hlinkClick r:id="rId2"/>
              </a:rPr>
              <a:t>https://id-ransomware.malwarehunterteam.com</a:t>
            </a:r>
            <a:endParaRPr lang="en-US" altLang="ko-KR" sz="2000" b="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pPr marL="457200" indent="-457200">
              <a:buAutoNum type="arabicPeriod"/>
            </a:pPr>
            <a:endParaRPr lang="en-US" altLang="ko-KR" sz="2000" b="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pPr marL="457200" indent="-457200">
              <a:buAutoNum type="arabicPeriod"/>
            </a:pPr>
            <a:endParaRPr lang="en-US" altLang="ko-KR" sz="2000" b="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pPr marL="457200" indent="-457200">
              <a:buAutoNum type="arabicPeriod"/>
            </a:pPr>
            <a:r>
              <a:rPr lang="en-US" altLang="ko-KR" sz="2000" b="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https://www.avast.com/ko-kr/ransomware-decryption-tools</a:t>
            </a:r>
          </a:p>
        </p:txBody>
      </p:sp>
    </p:spTree>
    <p:extLst>
      <p:ext uri="{BB962C8B-B14F-4D97-AF65-F5344CB8AC3E}">
        <p14:creationId xmlns:p14="http://schemas.microsoft.com/office/powerpoint/2010/main" val="4027786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55055" y="2425350"/>
            <a:ext cx="3474171" cy="10417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000" b="1" spc="-25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감사합니다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1888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5476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69"/>
            <a:ext cx="1267274" cy="1087967"/>
          </a:xfrm>
        </p:spPr>
        <p:txBody>
          <a:bodyPr>
            <a:normAutofit/>
          </a:bodyPr>
          <a:lstStyle/>
          <a:p>
            <a:r>
              <a:rPr lang="ko-KR" altLang="en-US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증상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10A2013-0851-4682-B091-4EE33E3EAAE7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A8B58D1-3DDF-4598-AE32-D1DB02B754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489" y="903152"/>
            <a:ext cx="8066440" cy="508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370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69"/>
            <a:ext cx="1267274" cy="1087967"/>
          </a:xfrm>
        </p:spPr>
        <p:txBody>
          <a:bodyPr>
            <a:normAutofit/>
          </a:bodyPr>
          <a:lstStyle/>
          <a:p>
            <a:r>
              <a:rPr lang="ko-KR" altLang="en-US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증상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10A2013-0851-4682-B091-4EE33E3EAAE7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4325852-3F62-4B56-AF50-8A1B7A34C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698" y="1133881"/>
            <a:ext cx="6601141" cy="496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43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69"/>
            <a:ext cx="1267274" cy="1087967"/>
          </a:xfrm>
        </p:spPr>
        <p:txBody>
          <a:bodyPr>
            <a:normAutofit/>
          </a:bodyPr>
          <a:lstStyle/>
          <a:p>
            <a:r>
              <a:rPr lang="ko-KR" altLang="en-US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증상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10A2013-0851-4682-B091-4EE33E3EAAE7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61A2722-0888-436D-9463-79D54BD9E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976" y="1447136"/>
            <a:ext cx="9353984" cy="3813746"/>
          </a:xfrm>
          <a:prstGeom prst="rect">
            <a:avLst/>
          </a:prstGeom>
        </p:spPr>
      </p:pic>
      <p:sp>
        <p:nvSpPr>
          <p:cNvPr id="7" name="텍스트 개체 틀 35">
            <a:extLst>
              <a:ext uri="{FF2B5EF4-FFF2-40B4-BE49-F238E27FC236}">
                <a16:creationId xmlns:a16="http://schemas.microsoft.com/office/drawing/2014/main" id="{5498E16B-3643-4F25-9431-CB0AEB56DC83}"/>
              </a:ext>
            </a:extLst>
          </p:cNvPr>
          <p:cNvSpPr txBox="1">
            <a:spLocks/>
          </p:cNvSpPr>
          <p:nvPr/>
        </p:nvSpPr>
        <p:spPr>
          <a:xfrm>
            <a:off x="1677725" y="5514600"/>
            <a:ext cx="8617297" cy="11274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1" hangingPunct="1">
              <a:lnSpc>
                <a:spcPts val="2993"/>
              </a:lnSpc>
              <a:spcBef>
                <a:spcPts val="1000"/>
              </a:spcBef>
              <a:buFont typeface="Arial" panose="020B0604020202020204" pitchFamily="34" charset="0"/>
              <a:buNone/>
              <a:defRPr sz="3809" b="1" kern="1200" baseline="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-</a:t>
            </a:r>
            <a:r>
              <a:rPr lang="ko-KR" altLang="en-US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파일 암호화 후 파일 확장자에 </a:t>
            </a:r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.WNCRY</a:t>
            </a:r>
            <a:r>
              <a:rPr lang="ko-KR" altLang="en-US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를 추가</a:t>
            </a:r>
            <a:endParaRPr lang="ko-KR" altLang="en-US" sz="24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8185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69"/>
            <a:ext cx="1267274" cy="1087967"/>
          </a:xfrm>
        </p:spPr>
        <p:txBody>
          <a:bodyPr>
            <a:normAutofit/>
          </a:bodyPr>
          <a:lstStyle/>
          <a:p>
            <a:r>
              <a:rPr lang="ko-KR" altLang="en-US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감염</a:t>
            </a:r>
            <a:br>
              <a:rPr lang="en-US" altLang="ko-KR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경로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10A2013-0851-4682-B091-4EE33E3EAAE7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6" name="텍스트 개체 틀 35">
            <a:extLst>
              <a:ext uri="{FF2B5EF4-FFF2-40B4-BE49-F238E27FC236}">
                <a16:creationId xmlns:a16="http://schemas.microsoft.com/office/drawing/2014/main" id="{160D480F-47E4-4DE8-9292-59DD5F5BD7A2}"/>
              </a:ext>
            </a:extLst>
          </p:cNvPr>
          <p:cNvSpPr txBox="1">
            <a:spLocks/>
          </p:cNvSpPr>
          <p:nvPr/>
        </p:nvSpPr>
        <p:spPr>
          <a:xfrm>
            <a:off x="2702392" y="1707588"/>
            <a:ext cx="8617297" cy="11274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1" hangingPunct="1">
              <a:lnSpc>
                <a:spcPts val="2993"/>
              </a:lnSpc>
              <a:spcBef>
                <a:spcPts val="1000"/>
              </a:spcBef>
              <a:buFont typeface="Arial" panose="020B0604020202020204" pitchFamily="34" charset="0"/>
              <a:buNone/>
              <a:defRPr sz="3809" b="1" kern="1200" baseline="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1</a:t>
            </a:r>
            <a:r>
              <a:rPr lang="en-US" altLang="ko-KR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.</a:t>
            </a:r>
            <a:r>
              <a:rPr lang="ko-KR" altLang="en-US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이메일의 첨부 파일 </a:t>
            </a:r>
            <a:r>
              <a:rPr lang="en-US" altLang="ko-KR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+ </a:t>
            </a:r>
            <a:r>
              <a:rPr lang="ko-KR" altLang="en-US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메일 본문이 자바 스크립트를 넣어서 실행</a:t>
            </a:r>
            <a:r>
              <a:rPr lang="en-US" altLang="ko-KR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(</a:t>
            </a:r>
            <a:r>
              <a:rPr lang="en-US" altLang="ko-KR" sz="240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Locky</a:t>
            </a:r>
            <a:r>
              <a:rPr lang="en-US" altLang="ko-KR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)</a:t>
            </a:r>
            <a:endParaRPr lang="ko-KR" altLang="en-US" sz="24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7" name="텍스트 개체 틀 35">
            <a:extLst>
              <a:ext uri="{FF2B5EF4-FFF2-40B4-BE49-F238E27FC236}">
                <a16:creationId xmlns:a16="http://schemas.microsoft.com/office/drawing/2014/main" id="{2EC46047-067E-4BDA-B722-1F6D7FDE7509}"/>
              </a:ext>
            </a:extLst>
          </p:cNvPr>
          <p:cNvSpPr txBox="1">
            <a:spLocks/>
          </p:cNvSpPr>
          <p:nvPr/>
        </p:nvSpPr>
        <p:spPr>
          <a:xfrm>
            <a:off x="2702391" y="2949317"/>
            <a:ext cx="8617297" cy="11274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1" hangingPunct="1">
              <a:lnSpc>
                <a:spcPts val="2993"/>
              </a:lnSpc>
              <a:spcBef>
                <a:spcPts val="1000"/>
              </a:spcBef>
              <a:buFont typeface="Arial" panose="020B0604020202020204" pitchFamily="34" charset="0"/>
              <a:buNone/>
              <a:defRPr sz="3809" b="1" kern="1200" baseline="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2</a:t>
            </a:r>
            <a:r>
              <a:rPr lang="en-US" altLang="ko-KR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.</a:t>
            </a:r>
            <a:r>
              <a:rPr lang="ko-KR" altLang="en-US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윈도우 취약점 이용</a:t>
            </a:r>
            <a:r>
              <a:rPr lang="en-US" altLang="ko-KR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(</a:t>
            </a:r>
            <a:r>
              <a:rPr lang="ko-KR" altLang="en-US" sz="240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워너크라이</a:t>
            </a:r>
            <a:r>
              <a:rPr lang="en-US" altLang="ko-KR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)</a:t>
            </a:r>
            <a:endParaRPr lang="ko-KR" altLang="en-US" sz="24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8" name="텍스트 개체 틀 35">
            <a:extLst>
              <a:ext uri="{FF2B5EF4-FFF2-40B4-BE49-F238E27FC236}">
                <a16:creationId xmlns:a16="http://schemas.microsoft.com/office/drawing/2014/main" id="{41E82BF4-0DE4-4F01-9250-1D86C5408365}"/>
              </a:ext>
            </a:extLst>
          </p:cNvPr>
          <p:cNvSpPr txBox="1">
            <a:spLocks/>
          </p:cNvSpPr>
          <p:nvPr/>
        </p:nvSpPr>
        <p:spPr>
          <a:xfrm>
            <a:off x="2702391" y="4191046"/>
            <a:ext cx="8617297" cy="11274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1" hangingPunct="1">
              <a:lnSpc>
                <a:spcPts val="2993"/>
              </a:lnSpc>
              <a:spcBef>
                <a:spcPts val="1000"/>
              </a:spcBef>
              <a:buFont typeface="Arial" panose="020B0604020202020204" pitchFamily="34" charset="0"/>
              <a:buNone/>
              <a:defRPr sz="3809" b="1" kern="1200" baseline="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3</a:t>
            </a:r>
            <a:r>
              <a:rPr lang="en-US" altLang="ko-KR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.</a:t>
            </a:r>
            <a:r>
              <a:rPr lang="ko-KR" altLang="en-US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광고나 플래시의 취약점 이용</a:t>
            </a:r>
            <a:r>
              <a:rPr lang="en-US" altLang="ko-KR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(</a:t>
            </a:r>
            <a:r>
              <a:rPr lang="ko-KR" altLang="en-US" sz="2400" dirty="0" err="1">
                <a:latin typeface="a드림고딕4" panose="02020600000000000000" pitchFamily="18" charset="-127"/>
                <a:ea typeface="a드림고딕4" panose="02020600000000000000" pitchFamily="18" charset="-127"/>
              </a:rPr>
              <a:t>크립토락커</a:t>
            </a:r>
            <a:r>
              <a:rPr lang="en-US" altLang="ko-KR" sz="24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)</a:t>
            </a:r>
          </a:p>
          <a:p>
            <a:endParaRPr lang="en-US" altLang="ko-KR" sz="24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9" name="텍스트 개체 틀 35">
            <a:extLst>
              <a:ext uri="{FF2B5EF4-FFF2-40B4-BE49-F238E27FC236}">
                <a16:creationId xmlns:a16="http://schemas.microsoft.com/office/drawing/2014/main" id="{92CAEA24-E0E2-4614-ADA4-38510BB45000}"/>
              </a:ext>
            </a:extLst>
          </p:cNvPr>
          <p:cNvSpPr txBox="1">
            <a:spLocks/>
          </p:cNvSpPr>
          <p:nvPr/>
        </p:nvSpPr>
        <p:spPr>
          <a:xfrm>
            <a:off x="2702391" y="5242670"/>
            <a:ext cx="8617297" cy="11274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1" hangingPunct="1">
              <a:lnSpc>
                <a:spcPts val="2993"/>
              </a:lnSpc>
              <a:spcBef>
                <a:spcPts val="1000"/>
              </a:spcBef>
              <a:buFont typeface="Arial" panose="020B0604020202020204" pitchFamily="34" charset="0"/>
              <a:buNone/>
              <a:defRPr sz="3809" b="1" kern="1200" baseline="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a드림고딕3" panose="02020600000000000000" pitchFamily="18" charset="-127"/>
                <a:ea typeface="a드림고딕3" panose="02020600000000000000" pitchFamily="18" charset="-127"/>
                <a:sym typeface="Wingdings" panose="05000000000000000000" pitchFamily="2" charset="2"/>
              </a:rPr>
              <a:t>소프트웨어의 취약성을 이용 하기 때문에 언제든지 감염 될 수 있다</a:t>
            </a:r>
            <a:r>
              <a:rPr lang="en-US" altLang="ko-KR" sz="2400" dirty="0">
                <a:latin typeface="a드림고딕3" panose="02020600000000000000" pitchFamily="18" charset="-127"/>
                <a:ea typeface="a드림고딕3" panose="02020600000000000000" pitchFamily="18" charset="-127"/>
                <a:sym typeface="Wingdings" panose="05000000000000000000" pitchFamily="2" charset="2"/>
              </a:rPr>
              <a:t>.</a:t>
            </a:r>
            <a:endParaRPr lang="ko-KR" altLang="en-US" sz="24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4424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69"/>
            <a:ext cx="1267274" cy="1087967"/>
          </a:xfrm>
        </p:spPr>
        <p:txBody>
          <a:bodyPr>
            <a:normAutofit/>
          </a:bodyPr>
          <a:lstStyle/>
          <a:p>
            <a:r>
              <a:rPr lang="ko-KR" altLang="en-US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감염</a:t>
            </a:r>
            <a:br>
              <a:rPr lang="en-US" altLang="ko-KR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경로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10A2013-0851-4682-B091-4EE33E3EAAE7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6" name="텍스트 개체 틀 35">
            <a:extLst>
              <a:ext uri="{FF2B5EF4-FFF2-40B4-BE49-F238E27FC236}">
                <a16:creationId xmlns:a16="http://schemas.microsoft.com/office/drawing/2014/main" id="{160D480F-47E4-4DE8-9292-59DD5F5BD7A2}"/>
              </a:ext>
            </a:extLst>
          </p:cNvPr>
          <p:cNvSpPr txBox="1">
            <a:spLocks/>
          </p:cNvSpPr>
          <p:nvPr/>
        </p:nvSpPr>
        <p:spPr>
          <a:xfrm>
            <a:off x="2702392" y="1707588"/>
            <a:ext cx="8617297" cy="11274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1" hangingPunct="1">
              <a:lnSpc>
                <a:spcPts val="2993"/>
              </a:lnSpc>
              <a:spcBef>
                <a:spcPts val="1000"/>
              </a:spcBef>
              <a:buFont typeface="Arial" panose="020B0604020202020204" pitchFamily="34" charset="0"/>
              <a:buNone/>
              <a:defRPr sz="3809" b="1" kern="1200" baseline="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24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A4DAB7-CD5D-4FF6-B4CC-E45699C0A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066" y="1047267"/>
            <a:ext cx="8247667" cy="452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36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69"/>
            <a:ext cx="1267274" cy="1087967"/>
          </a:xfrm>
        </p:spPr>
        <p:txBody>
          <a:bodyPr>
            <a:normAutofit/>
          </a:bodyPr>
          <a:lstStyle/>
          <a:p>
            <a:r>
              <a:rPr lang="ko-KR" altLang="en-US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감염</a:t>
            </a:r>
            <a:br>
              <a:rPr lang="en-US" altLang="ko-KR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sz="4000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경로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10A2013-0851-4682-B091-4EE33E3EAAE7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6" name="텍스트 개체 틀 35">
            <a:extLst>
              <a:ext uri="{FF2B5EF4-FFF2-40B4-BE49-F238E27FC236}">
                <a16:creationId xmlns:a16="http://schemas.microsoft.com/office/drawing/2014/main" id="{160D480F-47E4-4DE8-9292-59DD5F5BD7A2}"/>
              </a:ext>
            </a:extLst>
          </p:cNvPr>
          <p:cNvSpPr txBox="1">
            <a:spLocks/>
          </p:cNvSpPr>
          <p:nvPr/>
        </p:nvSpPr>
        <p:spPr>
          <a:xfrm>
            <a:off x="2702392" y="1707588"/>
            <a:ext cx="8617297" cy="11274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1" hangingPunct="1">
              <a:lnSpc>
                <a:spcPts val="2993"/>
              </a:lnSpc>
              <a:spcBef>
                <a:spcPts val="1000"/>
              </a:spcBef>
              <a:buFont typeface="Arial" panose="020B0604020202020204" pitchFamily="34" charset="0"/>
              <a:buNone/>
              <a:defRPr sz="3809" b="1" kern="1200" baseline="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24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BE3DDFC-A5C6-470A-B355-85FF23B397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707" y="806341"/>
            <a:ext cx="7969599" cy="573080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523B41D-24E2-4E60-B4A9-DE0174DA842B}"/>
              </a:ext>
            </a:extLst>
          </p:cNvPr>
          <p:cNvSpPr/>
          <p:nvPr/>
        </p:nvSpPr>
        <p:spPr>
          <a:xfrm>
            <a:off x="3227295" y="5175624"/>
            <a:ext cx="7649882" cy="1255059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81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29"/>
          <p:cNvSpPr>
            <a:spLocks noGrp="1"/>
          </p:cNvSpPr>
          <p:nvPr>
            <p:ph type="title"/>
          </p:nvPr>
        </p:nvSpPr>
        <p:spPr>
          <a:xfrm>
            <a:off x="410451" y="359170"/>
            <a:ext cx="1711647" cy="1113072"/>
          </a:xfrm>
        </p:spPr>
        <p:txBody>
          <a:bodyPr>
            <a:normAutofit fontScale="90000"/>
          </a:bodyPr>
          <a:lstStyle/>
          <a:p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주요</a:t>
            </a:r>
            <a:br>
              <a:rPr lang="en-US" altLang="ko-KR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</a:br>
            <a:r>
              <a:rPr lang="ko-KR" altLang="en-US" b="1" dirty="0">
                <a:solidFill>
                  <a:schemeClr val="tx1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기술</a:t>
            </a:r>
            <a:br>
              <a:rPr lang="en-US" altLang="ko-KR" dirty="0">
                <a:latin typeface="a드림고딕4" panose="02020600000000000000" pitchFamily="18" charset="-127"/>
              </a:rPr>
            </a:br>
            <a:br>
              <a:rPr lang="en-US" altLang="ko-KR" dirty="0">
                <a:latin typeface="a드림고딕4" panose="02020600000000000000" pitchFamily="18" charset="-127"/>
              </a:rPr>
            </a:br>
            <a:endParaRPr lang="ko-KR" altLang="en-US" dirty="0">
              <a:latin typeface="a드림고딕4" panose="02020600000000000000" pitchFamily="18" charset="-127"/>
            </a:endParaRP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E678AB0F-16FD-4A7E-A151-24DD7B1745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998763" y="3531008"/>
            <a:ext cx="8617297" cy="1127402"/>
          </a:xfr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암호화와 복호화</a:t>
            </a:r>
            <a:endParaRPr lang="ko-KR" altLang="en-US" sz="6000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B0965A-CA16-4297-B3D2-D9D05E5297E1}"/>
              </a:ext>
            </a:extLst>
          </p:cNvPr>
          <p:cNvSpPr/>
          <p:nvPr/>
        </p:nvSpPr>
        <p:spPr>
          <a:xfrm>
            <a:off x="8591909" y="621102"/>
            <a:ext cx="2139351" cy="753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9685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</TotalTime>
  <Words>516</Words>
  <Application>Microsoft Office PowerPoint</Application>
  <PresentationFormat>와이드스크린</PresentationFormat>
  <Paragraphs>80</Paragraphs>
  <Slides>23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a드림고딕3</vt:lpstr>
      <vt:lpstr>a드림고딕4</vt:lpstr>
      <vt:lpstr>나눔고딕</vt:lpstr>
      <vt:lpstr>나눔고딕 ExtraBold</vt:lpstr>
      <vt:lpstr>나눔명조</vt:lpstr>
      <vt:lpstr>맑은 고딕</vt:lpstr>
      <vt:lpstr>Arial</vt:lpstr>
      <vt:lpstr>OCR A Extended</vt:lpstr>
      <vt:lpstr>Wingdings</vt:lpstr>
      <vt:lpstr>Office 테마</vt:lpstr>
      <vt:lpstr>PowerPoint 프레젠테이션</vt:lpstr>
      <vt:lpstr>정의  </vt:lpstr>
      <vt:lpstr>증상</vt:lpstr>
      <vt:lpstr>증상</vt:lpstr>
      <vt:lpstr>증상</vt:lpstr>
      <vt:lpstr>감염 경로</vt:lpstr>
      <vt:lpstr>감염 경로</vt:lpstr>
      <vt:lpstr>감염 경로</vt:lpstr>
      <vt:lpstr>주요 기술  </vt:lpstr>
      <vt:lpstr>암호화-대칭키  </vt:lpstr>
      <vt:lpstr>암호화  </vt:lpstr>
      <vt:lpstr>예제: 크립토 락커  </vt:lpstr>
      <vt:lpstr>예제: 크립토 락커  </vt:lpstr>
      <vt:lpstr>예제: 크립토 락커  </vt:lpstr>
      <vt:lpstr>예제: 워너 크라이  </vt:lpstr>
      <vt:lpstr>예제: 워너 크라이  </vt:lpstr>
      <vt:lpstr>예제: 워너 크라이  </vt:lpstr>
      <vt:lpstr>랜섬웨어 대응방안</vt:lpstr>
      <vt:lpstr>대응 방안 -1  </vt:lpstr>
      <vt:lpstr>대응 방안 -2  </vt:lpstr>
      <vt:lpstr>대응 방안 -3  </vt:lpstr>
      <vt:lpstr>대응 방안 -3  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이현수</dc:creator>
  <cp:lastModifiedBy>이현수</cp:lastModifiedBy>
  <cp:revision>334</cp:revision>
  <dcterms:created xsi:type="dcterms:W3CDTF">2017-11-16T05:01:49Z</dcterms:created>
  <dcterms:modified xsi:type="dcterms:W3CDTF">2018-03-09T03:14:01Z</dcterms:modified>
</cp:coreProperties>
</file>

<file path=docProps/thumbnail.jpeg>
</file>